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1942" r:id="rId3"/>
    <p:sldId id="1940" r:id="rId4"/>
    <p:sldId id="1943" r:id="rId5"/>
    <p:sldId id="1941" r:id="rId6"/>
    <p:sldId id="1946" r:id="rId7"/>
    <p:sldId id="258" r:id="rId8"/>
    <p:sldId id="1944" r:id="rId9"/>
    <p:sldId id="1931" r:id="rId10"/>
    <p:sldId id="19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4ED8-1B0B-9542-9BCC-C4BEA71F986D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08A56-7517-B642-863D-8D5171B9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0cd4a30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b0cd4a30e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CoderDojo these are called “Sushi Cards” - they are single bit concepts.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http://kata.coderdojo.com/wiki/Category:Sushi_Card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inspiration check out these cards: https://www.teacherspayteachers.com/Browse/Search:concept%20cards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https://www.teacherspayteachers.com/Browse/Search:concept%20cards%20robotics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https://projects.raspberrypi.org/en/projects/build-a-buggy</a:t>
            </a:r>
            <a:endParaRPr/>
          </a:p>
        </p:txBody>
      </p:sp>
      <p:sp>
        <p:nvSpPr>
          <p:cNvPr id="171" name="Google Shape;171;g5b0cd4a30e_2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52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A26-B041-8545-AFE5-618D465A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6342D-4F87-944D-BF9E-7AAD9F8CC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4B9B-71FC-0F4E-A868-215DA6F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82FE-3F44-534E-9AB9-CCFB920DD0FB}" type="datetime1">
              <a:rPr lang="en-US" smtClean="0"/>
              <a:t>4/14/21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37"/>
            <a:ext cx="10515600" cy="10469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06"/>
            <a:ext cx="10515600" cy="4552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4B241-A6D9-FE4E-A16D-93406FF5D780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AC2E8-9D4D-C74F-BF66-98C28F6E18B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B4B29-4342-2743-8D63-A2FB4142B7CC}"/>
              </a:ext>
            </a:extLst>
          </p:cNvPr>
          <p:cNvGrpSpPr/>
          <p:nvPr userDrawn="1"/>
        </p:nvGrpSpPr>
        <p:grpSpPr>
          <a:xfrm>
            <a:off x="-23929" y="1295216"/>
            <a:ext cx="12215929" cy="219260"/>
            <a:chOff x="-23929" y="1113912"/>
            <a:chExt cx="122159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77112-EE5F-E94B-B1C3-AADB2A249647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0CB14C-BE05-A445-B50F-6EB897F0F3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3929" y="12108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C1CEC5-44D3-C74B-B0DF-7B0593B03B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8" y="6471285"/>
            <a:ext cx="16097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6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60"/>
            <a:ext cx="10515600" cy="472692"/>
          </a:xfrm>
        </p:spPr>
        <p:txBody>
          <a:bodyPr>
            <a:normAutofit/>
          </a:bodyPr>
          <a:lstStyle>
            <a:lvl1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624"/>
            <a:ext cx="10515600" cy="51953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6629-F03D-9640-B948-10307B91E87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FCCFEE-8131-C848-969B-02F0DB7EDC7E}"/>
              </a:ext>
            </a:extLst>
          </p:cNvPr>
          <p:cNvGrpSpPr/>
          <p:nvPr userDrawn="1"/>
        </p:nvGrpSpPr>
        <p:grpSpPr>
          <a:xfrm>
            <a:off x="-87429" y="692608"/>
            <a:ext cx="12279429" cy="219260"/>
            <a:chOff x="-87429" y="1113912"/>
            <a:chExt cx="12279429" cy="2192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421A8-3779-F641-A0E0-A542AFC4FDA8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DA6C28-3591-634B-8B2E-5E2FA660DE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0DC-E92C-DC4E-ACD9-1D336F8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81B0F-882C-6545-B9D1-7FED1DEF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4F678-4C16-2B4C-8E3A-D93E371F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24EC-95C2-994A-9514-F0138946CD1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614-1D54-2842-8BC5-A6570EB1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A2A3-EA0D-6E4C-B571-57ADE4F4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CF1-B79D-D64C-89CB-2DEE367C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656B-AA45-A04B-99F1-D17224981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E7AEB-A4AA-0249-9933-80B00257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4CE76-0FC4-C14D-A414-F7875B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4B4B-E16D-1A4D-AA07-E0B7DE3F34FE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C1EE-79BA-4640-9152-AAD3568E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3C9F-E9C5-D346-A380-0DEAAFE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3F357-77D6-6B42-8EF4-44155DA782CF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0747A-4C3D-A843-88C8-02076AB4E91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480E48-63B2-CC45-8F1D-E6BEE9ECF0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89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FC32-2EDD-744A-B36F-5E17B7FE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386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7B5-5BE3-744C-9BD7-1B15E911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DC7F-AAA1-F44C-8966-915DC566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FA23-BFD9-B743-9DCA-BF216B58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A3B0-174A-1946-B902-828BB655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C450-C524-9848-AB6C-FACA2AF0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54C-D960-DF4C-AE0C-C1CD5DBC8316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E03E6-D520-8B42-AC12-6A0D5251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410-FE64-BA4B-AACE-ECD181F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A312D8-3D26-2C44-A8A7-D395371AE0AB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02B9B9-3F87-A047-8C0D-18C0EEA6136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0D166B-9A1B-6A4D-B09A-60DD765E24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1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0" y="306184"/>
            <a:ext cx="10515600" cy="56252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C6CB-4E97-3B45-AB00-9AAD393E522A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87429" y="106285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18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153092"/>
            <a:ext cx="10515600" cy="56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8C9-26B1-2C4A-81D0-48D61D3FE576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43715" y="71561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69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0F593-C204-C94A-AC7C-73F8C147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778A-E8B2-AD4F-B2D8-E7DC7A131FFA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27955-6102-F846-AE03-E82154FB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9DEA-B148-9049-8CE8-146D4797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FF3C3-D332-F544-B7BA-A38BF3A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7E91-2B06-8E45-A374-D240E2F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B039-9786-314F-B415-D10795D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1F606-B96B-C64C-8B2F-C1A8A8C449E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7964-506C-5B43-B030-F94C51B1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45396-2B88-594A-9300-D4B590B6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034A53-BA04-4C4F-830E-81C13C8E03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47714-BF59-484B-B77E-CE2A33F279F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8" y="6471285"/>
            <a:ext cx="1609725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4BAB6-11F3-354E-B456-2762F3E057E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6" y="6054780"/>
            <a:ext cx="1042608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93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8D8925-794C-3C4D-9E9B-2D92096EA5C7}"/>
              </a:ext>
            </a:extLst>
          </p:cNvPr>
          <p:cNvSpPr/>
          <p:nvPr/>
        </p:nvSpPr>
        <p:spPr>
          <a:xfrm>
            <a:off x="1" y="5194251"/>
            <a:ext cx="12192000" cy="4672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AAD6CB-3DE2-7447-945C-41466F307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349" y="3708494"/>
            <a:ext cx="4412562" cy="110822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/>
              <a:t>Dan McCreary</a:t>
            </a:r>
          </a:p>
          <a:p>
            <a:pPr algn="l"/>
            <a:r>
              <a:rPr lang="en-US" dirty="0"/>
              <a:t>CoderDojo Mentor and AI Researcher at Optum</a:t>
            </a:r>
          </a:p>
          <a:p>
            <a:pPr algn="l"/>
            <a:r>
              <a:rPr lang="en-US" dirty="0"/>
              <a:t>April 12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7E6B6-A2B1-1346-8E39-9B506FD48EDF}"/>
              </a:ext>
            </a:extLst>
          </p:cNvPr>
          <p:cNvSpPr txBox="1"/>
          <p:nvPr/>
        </p:nvSpPr>
        <p:spPr>
          <a:xfrm>
            <a:off x="3897459" y="5776698"/>
            <a:ext cx="3760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On “track” to learn 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051527-6029-EE45-AB2F-3D90CF1F511D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87549" y="5425891"/>
            <a:ext cx="12104452" cy="1984"/>
          </a:xfrm>
          <a:prstGeom prst="line">
            <a:avLst/>
          </a:prstGeom>
          <a:ln w="5715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F69F7C-A6AE-404A-BE60-3768B7421FF2}"/>
              </a:ext>
            </a:extLst>
          </p:cNvPr>
          <p:cNvSpPr/>
          <p:nvPr/>
        </p:nvSpPr>
        <p:spPr>
          <a:xfrm>
            <a:off x="4972833" y="6361473"/>
            <a:ext cx="1954060" cy="37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58B56-868C-194F-AE76-DDEC280F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0" y="725866"/>
            <a:ext cx="3131924" cy="279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8E7A2-E933-CB43-9181-3EF2D6786584}"/>
              </a:ext>
            </a:extLst>
          </p:cNvPr>
          <p:cNvSpPr txBox="1"/>
          <p:nvPr/>
        </p:nvSpPr>
        <p:spPr>
          <a:xfrm>
            <a:off x="4080531" y="725866"/>
            <a:ext cx="66367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AI Racing League</a:t>
            </a:r>
          </a:p>
          <a:p>
            <a:pPr algn="ctr"/>
            <a:r>
              <a:rPr lang="en-US" sz="4000" b="1" dirty="0"/>
              <a:t>A Code Savvy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4068D-4426-504E-B75E-ED0BA2D4E703}"/>
              </a:ext>
            </a:extLst>
          </p:cNvPr>
          <p:cNvSpPr txBox="1"/>
          <p:nvPr/>
        </p:nvSpPr>
        <p:spPr>
          <a:xfrm>
            <a:off x="5414229" y="2541748"/>
            <a:ext cx="3969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Questions: kidscode@codesavvy.org</a:t>
            </a:r>
          </a:p>
        </p:txBody>
      </p:sp>
    </p:spTree>
    <p:extLst>
      <p:ext uri="{BB962C8B-B14F-4D97-AF65-F5344CB8AC3E}">
        <p14:creationId xmlns:p14="http://schemas.microsoft.com/office/powerpoint/2010/main" val="153602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6E5C-60B6-1F44-A7F1-911B387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57F3-A996-0A4F-BD60-406C0A817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312432"/>
            <a:ext cx="10805159" cy="48645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Our Web Site: </a:t>
            </a:r>
            <a:r>
              <a:rPr lang="en-US" dirty="0"/>
              <a:t>http://codesavvy.org</a:t>
            </a:r>
          </a:p>
          <a:p>
            <a:pPr marL="0" indent="0">
              <a:buNone/>
            </a:pPr>
            <a:r>
              <a:rPr lang="en-US" b="1" dirty="0"/>
              <a:t>Questions: </a:t>
            </a:r>
            <a:r>
              <a:rPr lang="en-US" dirty="0"/>
              <a:t>kidscode@codesavvy.org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Scratch: </a:t>
            </a:r>
            <a:r>
              <a:rPr lang="en-US" dirty="0"/>
              <a:t>http://coderdojotc.org/python</a:t>
            </a:r>
          </a:p>
          <a:p>
            <a:pPr marL="0" indent="0">
              <a:buNone/>
            </a:pPr>
            <a:r>
              <a:rPr lang="en-US" b="1" dirty="0"/>
              <a:t>Mbot: </a:t>
            </a:r>
            <a:r>
              <a:rPr lang="en-US" sz="2400" dirty="0"/>
              <a:t>http://dmccreary.github.io/coderdojo-robots</a:t>
            </a:r>
          </a:p>
          <a:p>
            <a:pPr marL="0" indent="0">
              <a:buNone/>
            </a:pPr>
            <a:r>
              <a:rPr lang="en-US" b="1" dirty="0"/>
              <a:t>Python: </a:t>
            </a:r>
            <a:r>
              <a:rPr lang="en-US" dirty="0"/>
              <a:t>http://coderdojotc.org/python</a:t>
            </a:r>
          </a:p>
          <a:p>
            <a:pPr marL="0" indent="0">
              <a:buNone/>
            </a:pPr>
            <a:r>
              <a:rPr lang="en-US" b="1" dirty="0"/>
              <a:t>MicroPython</a:t>
            </a:r>
            <a:r>
              <a:rPr lang="en-US" dirty="0"/>
              <a:t> (beta): http://coderdojotc.org/micropython</a:t>
            </a:r>
          </a:p>
          <a:p>
            <a:pPr marL="0" indent="0">
              <a:buNone/>
            </a:pPr>
            <a:r>
              <a:rPr lang="en-US" b="1" dirty="0"/>
              <a:t>AI Racing League</a:t>
            </a:r>
            <a:r>
              <a:rPr lang="en-US" dirty="0"/>
              <a:t>: https://coderdojotc.org/ai-racing-league</a:t>
            </a:r>
          </a:p>
          <a:p>
            <a:pPr marL="0" indent="0">
              <a:buNone/>
            </a:pPr>
            <a:r>
              <a:rPr lang="en-US" b="1" dirty="0"/>
              <a:t>Mentor Resources</a:t>
            </a:r>
            <a:r>
              <a:rPr lang="en-US" dirty="0"/>
              <a:t>: http://coderdojotc.org/CoderDojoTC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251F-FC4D-A54C-823A-A089260A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1BC2-C513-9E47-8DB9-91F9267D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11" y="195282"/>
            <a:ext cx="10515600" cy="1046986"/>
          </a:xfrm>
        </p:spPr>
        <p:txBody>
          <a:bodyPr/>
          <a:lstStyle/>
          <a:p>
            <a:r>
              <a:rPr lang="en-US" dirty="0"/>
              <a:t>About Code Savvy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5A9D-F113-CD44-8A9A-1B1B6AB6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03" y="1779246"/>
            <a:ext cx="2310764" cy="28029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https://codesavvy.org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06981-52C4-7244-8C78-CAADA017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9B51-05FA-3349-945C-2EF8DC0123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220" y="1566871"/>
            <a:ext cx="1670397" cy="116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6B5BE-9F61-8841-BB62-DFACF361C951}"/>
              </a:ext>
            </a:extLst>
          </p:cNvPr>
          <p:cNvSpPr txBox="1"/>
          <p:nvPr/>
        </p:nvSpPr>
        <p:spPr>
          <a:xfrm>
            <a:off x="2663985" y="4662672"/>
            <a:ext cx="2018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 Cities</a:t>
            </a:r>
          </a:p>
          <a:p>
            <a:r>
              <a:rPr lang="en-US" dirty="0"/>
              <a:t>Rebecca CoderDojo</a:t>
            </a:r>
          </a:p>
          <a:p>
            <a:r>
              <a:rPr lang="en-US" dirty="0"/>
              <a:t>Northfield </a:t>
            </a:r>
            <a:r>
              <a:rPr lang="en-US" sz="1400" dirty="0"/>
              <a:t>etc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E66E0-FD52-A44D-BF51-2CFABA7F7880}"/>
              </a:ext>
            </a:extLst>
          </p:cNvPr>
          <p:cNvSpPr txBox="1"/>
          <p:nvPr/>
        </p:nvSpPr>
        <p:spPr>
          <a:xfrm>
            <a:off x="4740248" y="4655446"/>
            <a:ext cx="182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FE274-9FFE-8A44-97A5-4F2609626496}"/>
              </a:ext>
            </a:extLst>
          </p:cNvPr>
          <p:cNvSpPr txBox="1"/>
          <p:nvPr/>
        </p:nvSpPr>
        <p:spPr>
          <a:xfrm>
            <a:off x="6677523" y="4843048"/>
            <a:ext cx="2467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Teaching Computer Science</a:t>
            </a:r>
          </a:p>
          <a:p>
            <a:pPr algn="ctr"/>
            <a:r>
              <a:rPr lang="en-US" sz="1600" dirty="0"/>
              <a:t>Teacher Education</a:t>
            </a:r>
          </a:p>
          <a:p>
            <a:pPr algn="ctr"/>
            <a:r>
              <a:rPr lang="en-US" sz="1600" dirty="0"/>
              <a:t>@mncodes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A819A-D1A6-794D-9E60-EC621DF17136}"/>
              </a:ext>
            </a:extLst>
          </p:cNvPr>
          <p:cNvSpPr txBox="1"/>
          <p:nvPr/>
        </p:nvSpPr>
        <p:spPr>
          <a:xfrm>
            <a:off x="9638701" y="4369265"/>
            <a:ext cx="2066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Clubs</a:t>
            </a:r>
          </a:p>
          <a:p>
            <a:r>
              <a:rPr lang="en-US" dirty="0"/>
              <a:t>Code Camps</a:t>
            </a:r>
          </a:p>
          <a:p>
            <a:r>
              <a:rPr lang="en-US" dirty="0"/>
              <a:t>Mentor Training</a:t>
            </a:r>
          </a:p>
          <a:p>
            <a:r>
              <a:rPr lang="en-US" dirty="0"/>
              <a:t>Virtual Learning</a:t>
            </a:r>
          </a:p>
          <a:p>
            <a:r>
              <a:rPr lang="en-US" dirty="0"/>
              <a:t>STEM Curriculum</a:t>
            </a:r>
          </a:p>
          <a:p>
            <a:r>
              <a:rPr lang="en-US" dirty="0"/>
              <a:t>Corporate Programs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A5C6AC-EC62-A84A-B9B4-B48B71014D1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332198" y="2644189"/>
            <a:ext cx="3674760" cy="146690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A60BEA-ECF3-A047-9715-64178AFFC30C}"/>
              </a:ext>
            </a:extLst>
          </p:cNvPr>
          <p:cNvCxnSpPr>
            <a:cxnSpLocks/>
          </p:cNvCxnSpPr>
          <p:nvPr/>
        </p:nvCxnSpPr>
        <p:spPr>
          <a:xfrm flipH="1">
            <a:off x="3589168" y="2791733"/>
            <a:ext cx="1789889" cy="132882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1F11EA-74EA-934D-909A-70C7947FAC1A}"/>
              </a:ext>
            </a:extLst>
          </p:cNvPr>
          <p:cNvCxnSpPr>
            <a:cxnSpLocks/>
          </p:cNvCxnSpPr>
          <p:nvPr/>
        </p:nvCxnSpPr>
        <p:spPr>
          <a:xfrm>
            <a:off x="6307473" y="2792751"/>
            <a:ext cx="952310" cy="101419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4FC975-F494-1A41-90D4-9804E680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02" y="4541887"/>
            <a:ext cx="1046756" cy="934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D4908-8D78-CB44-A087-0A35D478A3C2}"/>
              </a:ext>
            </a:extLst>
          </p:cNvPr>
          <p:cNvSpPr txBox="1"/>
          <p:nvPr/>
        </p:nvSpPr>
        <p:spPr>
          <a:xfrm>
            <a:off x="447981" y="411109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6F93AF-8006-A540-8A93-797AC8362B66}"/>
              </a:ext>
            </a:extLst>
          </p:cNvPr>
          <p:cNvCxnSpPr>
            <a:cxnSpLocks/>
          </p:cNvCxnSpPr>
          <p:nvPr/>
        </p:nvCxnSpPr>
        <p:spPr>
          <a:xfrm>
            <a:off x="5766150" y="2867470"/>
            <a:ext cx="0" cy="141628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derDojo - Salesforce.org">
            <a:extLst>
              <a:ext uri="{FF2B5EF4-FFF2-40B4-BE49-F238E27FC236}">
                <a16:creationId xmlns:a16="http://schemas.microsoft.com/office/drawing/2014/main" id="{C9861957-7397-8C47-8429-26843134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4915" y="4213811"/>
            <a:ext cx="1380586" cy="3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| Technovation">
            <a:extLst>
              <a:ext uri="{FF2B5EF4-FFF2-40B4-BE49-F238E27FC236}">
                <a16:creationId xmlns:a16="http://schemas.microsoft.com/office/drawing/2014/main" id="{2DD6CE17-D6D3-FF42-9F0F-0A821C18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2122" y="4437796"/>
            <a:ext cx="1800494" cy="2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NCodes Cohort – Code Savvy Educators">
            <a:extLst>
              <a:ext uri="{FF2B5EF4-FFF2-40B4-BE49-F238E27FC236}">
                <a16:creationId xmlns:a16="http://schemas.microsoft.com/office/drawing/2014/main" id="{D518D934-EC04-9A46-9C85-29125CA80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75193" y="3816546"/>
            <a:ext cx="848842" cy="9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032BDF-31EF-5D40-A2EA-0AC454F5D289}"/>
              </a:ext>
            </a:extLst>
          </p:cNvPr>
          <p:cNvCxnSpPr>
            <a:cxnSpLocks/>
          </p:cNvCxnSpPr>
          <p:nvPr/>
        </p:nvCxnSpPr>
        <p:spPr>
          <a:xfrm>
            <a:off x="6642093" y="2592159"/>
            <a:ext cx="3606807" cy="171609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7AD108-B187-AB48-862F-1FE30CC3222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02617" y="2151511"/>
            <a:ext cx="2702748" cy="8706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918AC9-5A81-5540-A1DA-5241E43EF1AD}"/>
              </a:ext>
            </a:extLst>
          </p:cNvPr>
          <p:cNvSpPr txBox="1"/>
          <p:nvPr/>
        </p:nvSpPr>
        <p:spPr>
          <a:xfrm>
            <a:off x="9436765" y="2024474"/>
            <a:ext cx="228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Special Events</a:t>
            </a:r>
          </a:p>
          <a:p>
            <a:r>
              <a:rPr lang="en-US" dirty="0"/>
              <a:t>MN State Fair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LED Costume Contests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59BC0B-B4FE-674C-94DB-A6D2294632EC}"/>
              </a:ext>
            </a:extLst>
          </p:cNvPr>
          <p:cNvCxnSpPr>
            <a:cxnSpLocks/>
          </p:cNvCxnSpPr>
          <p:nvPr/>
        </p:nvCxnSpPr>
        <p:spPr>
          <a:xfrm flipH="1">
            <a:off x="1721758" y="4849966"/>
            <a:ext cx="91050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4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C53-183E-5A40-BEE3-E17B4478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AI Racing League?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CE6E-206D-AD41-BE00-38E3AC93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45" y="1896777"/>
            <a:ext cx="5001836" cy="421564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new </a:t>
            </a:r>
            <a:r>
              <a:rPr lang="en-US" b="1" dirty="0"/>
              <a:t>Code Savvy </a:t>
            </a:r>
            <a:r>
              <a:rPr lang="en-US" dirty="0"/>
              <a:t>Program working closely with CoderDojo Twin Cities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get students involve in STEM using a fun robot activity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curriculum based around the popular “Donkey Care”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build a community</a:t>
            </a:r>
          </a:p>
          <a:p>
            <a:pPr lvl="1"/>
            <a:r>
              <a:rPr lang="en-US" dirty="0"/>
              <a:t>Teachers</a:t>
            </a:r>
          </a:p>
          <a:p>
            <a:pPr lvl="1"/>
            <a:r>
              <a:rPr lang="en-US" dirty="0"/>
              <a:t>CoderDojo Mentors</a:t>
            </a:r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AI Researchers (Optum)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88E2B-EE86-DE4E-86BA-39AE626B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45E74-EE0A-144A-9D48-6E23AB2F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4" y="1935993"/>
            <a:ext cx="5657141" cy="2630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673CA-9F2C-DC45-B316-50647D8E3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97" y="4460146"/>
            <a:ext cx="2161563" cy="607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59996-FB60-274D-BE11-1FC643F885AA}"/>
              </a:ext>
            </a:extLst>
          </p:cNvPr>
          <p:cNvSpPr txBox="1"/>
          <p:nvPr/>
        </p:nvSpPr>
        <p:spPr>
          <a:xfrm>
            <a:off x="872133" y="5033534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Twin Cities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8B2F73-7A61-2F45-BBBE-801E56E0AD99}"/>
              </a:ext>
            </a:extLst>
          </p:cNvPr>
          <p:cNvSpPr/>
          <p:nvPr/>
        </p:nvSpPr>
        <p:spPr>
          <a:xfrm>
            <a:off x="633992" y="2541719"/>
            <a:ext cx="1440715" cy="1295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7541E4-1BEC-0E45-A99B-F854AE2A0C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67" y="2645992"/>
            <a:ext cx="1187450" cy="10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1345-2C6D-164D-9A86-71FA3325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CodeDojo TC Curriculum (Fall 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737F-0415-F546-926C-FE3F2580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909" y="5825331"/>
            <a:ext cx="8429458" cy="669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Student driven “Agile” mentoring / rhizomatic learning / concept cards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E1A6-FD7A-BB44-BA2C-4AC5772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E8AB9-8D85-8C48-9A93-384E363B4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865" y="3055736"/>
            <a:ext cx="1187450" cy="1070476"/>
          </a:xfrm>
          <a:prstGeom prst="rect">
            <a:avLst/>
          </a:prstGeom>
        </p:spPr>
      </p:pic>
      <p:pic>
        <p:nvPicPr>
          <p:cNvPr id="2050" name="Picture 2" descr="Scratch Logos">
            <a:extLst>
              <a:ext uri="{FF2B5EF4-FFF2-40B4-BE49-F238E27FC236}">
                <a16:creationId xmlns:a16="http://schemas.microsoft.com/office/drawing/2014/main" id="{9C18B870-F67A-6E4E-89FB-3734A47C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42" y="3032384"/>
            <a:ext cx="15875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6F5B2-D9C9-634A-8E45-54BF14BB0B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762" y="1868313"/>
            <a:ext cx="1002583" cy="860944"/>
          </a:xfrm>
          <a:prstGeom prst="rect">
            <a:avLst/>
          </a:prstGeom>
        </p:spPr>
      </p:pic>
      <p:pic>
        <p:nvPicPr>
          <p:cNvPr id="2054" name="Picture 6" descr="Python Logo Png Transparent Images - Logo Transparent Background Python  Programming Language, Png Download , Transparent Png Image - PNGitem">
            <a:extLst>
              <a:ext uri="{FF2B5EF4-FFF2-40B4-BE49-F238E27FC236}">
                <a16:creationId xmlns:a16="http://schemas.microsoft.com/office/drawing/2014/main" id="{11072C67-1932-8F45-8E65-833006173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33" t="3204" r="25232" b="2023"/>
          <a:stretch/>
        </p:blipFill>
        <p:spPr bwMode="auto">
          <a:xfrm>
            <a:off x="3343917" y="3827518"/>
            <a:ext cx="945039" cy="11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4936B-2A8C-AD48-A405-5905C0A76BF1}"/>
              </a:ext>
            </a:extLst>
          </p:cNvPr>
          <p:cNvSpPr txBox="1"/>
          <p:nvPr/>
        </p:nvSpPr>
        <p:spPr>
          <a:xfrm>
            <a:off x="3229387" y="2749665"/>
            <a:ext cx="99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mbot</a:t>
            </a:r>
          </a:p>
          <a:p>
            <a:pPr algn="ctr"/>
            <a:r>
              <a:rPr lang="en-US" dirty="0"/>
              <a:t>(scratch)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31D785-6DA2-F848-AC3D-4C4C615E073D}"/>
              </a:ext>
            </a:extLst>
          </p:cNvPr>
          <p:cNvCxnSpPr>
            <a:cxnSpLocks/>
          </p:cNvCxnSpPr>
          <p:nvPr/>
        </p:nvCxnSpPr>
        <p:spPr>
          <a:xfrm flipV="1">
            <a:off x="1576442" y="2560777"/>
            <a:ext cx="1540853" cy="59552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$25 Robot Platform for Teaching Programming">
            <a:extLst>
              <a:ext uri="{FF2B5EF4-FFF2-40B4-BE49-F238E27FC236}">
                <a16:creationId xmlns:a16="http://schemas.microsoft.com/office/drawing/2014/main" id="{F9725932-0C48-F84A-A812-CBB4E301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5467" y="2373761"/>
            <a:ext cx="1099060" cy="8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44B96-7846-C54A-85FC-902C9882554B}"/>
              </a:ext>
            </a:extLst>
          </p:cNvPr>
          <p:cNvSpPr txBox="1"/>
          <p:nvPr/>
        </p:nvSpPr>
        <p:spPr>
          <a:xfrm>
            <a:off x="7467038" y="1927222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 Arduino Robot (C)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921C4F-6542-6B4F-817D-EA23298A0598}"/>
              </a:ext>
            </a:extLst>
          </p:cNvPr>
          <p:cNvCxnSpPr>
            <a:cxnSpLocks/>
          </p:cNvCxnSpPr>
          <p:nvPr/>
        </p:nvCxnSpPr>
        <p:spPr>
          <a:xfrm>
            <a:off x="4394380" y="2298785"/>
            <a:ext cx="1167280" cy="25591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59B56-EA6D-4948-A64B-C5140C2F1BB5}"/>
              </a:ext>
            </a:extLst>
          </p:cNvPr>
          <p:cNvCxnSpPr>
            <a:cxnSpLocks/>
          </p:cNvCxnSpPr>
          <p:nvPr/>
        </p:nvCxnSpPr>
        <p:spPr>
          <a:xfrm>
            <a:off x="2178094" y="3874556"/>
            <a:ext cx="1178016" cy="26428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639F2AB-AA92-BB46-BF35-A9505B01C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38" y="2254393"/>
            <a:ext cx="813744" cy="600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09748F-7120-D944-A0B5-58E240ADEA6A}"/>
              </a:ext>
            </a:extLst>
          </p:cNvPr>
          <p:cNvSpPr txBox="1"/>
          <p:nvPr/>
        </p:nvSpPr>
        <p:spPr>
          <a:xfrm>
            <a:off x="5247818" y="1859158"/>
            <a:ext cx="169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 (C)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06DBCA81-FA1A-A24A-8050-CABEDB7A0865}"/>
              </a:ext>
            </a:extLst>
          </p:cNvPr>
          <p:cNvGrpSpPr/>
          <p:nvPr/>
        </p:nvGrpSpPr>
        <p:grpSpPr>
          <a:xfrm>
            <a:off x="4348036" y="2947009"/>
            <a:ext cx="2648627" cy="2510706"/>
            <a:chOff x="4348036" y="2947009"/>
            <a:chExt cx="2648627" cy="25107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CE34E-233D-814E-9F47-7D495557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7603" y="3919849"/>
              <a:ext cx="1019698" cy="8109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4D755F-F035-C34F-A7CA-287B8F4571BD}"/>
                </a:ext>
              </a:extLst>
            </p:cNvPr>
            <p:cNvSpPr txBox="1"/>
            <p:nvPr/>
          </p:nvSpPr>
          <p:spPr>
            <a:xfrm>
              <a:off x="5195336" y="4811384"/>
              <a:ext cx="1801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$4 Micropython</a:t>
              </a:r>
            </a:p>
            <a:p>
              <a:pPr algn="ctr"/>
              <a:r>
                <a:rPr lang="en-US" dirty="0"/>
                <a:t>Raspberry Pi Pico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B9C1A3-39B2-E845-9F49-F5B43B538604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348036" y="4137164"/>
              <a:ext cx="1189567" cy="18813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10D484-E0ED-1145-A524-2657BB0E19A8}"/>
                </a:ext>
              </a:extLst>
            </p:cNvPr>
            <p:cNvCxnSpPr>
              <a:cxnSpLocks/>
            </p:cNvCxnSpPr>
            <p:nvPr/>
          </p:nvCxnSpPr>
          <p:spPr>
            <a:xfrm>
              <a:off x="6059472" y="2947009"/>
              <a:ext cx="0" cy="92754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0FD72D-D310-6741-9702-1C345003D047}"/>
              </a:ext>
            </a:extLst>
          </p:cNvPr>
          <p:cNvCxnSpPr>
            <a:cxnSpLocks/>
          </p:cNvCxnSpPr>
          <p:nvPr/>
        </p:nvCxnSpPr>
        <p:spPr>
          <a:xfrm>
            <a:off x="6529792" y="2568857"/>
            <a:ext cx="1083457" cy="11687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734DBB9-04DE-B64F-A915-B0F50C8C1A65}"/>
              </a:ext>
            </a:extLst>
          </p:cNvPr>
          <p:cNvSpPr txBox="1"/>
          <p:nvPr/>
        </p:nvSpPr>
        <p:spPr>
          <a:xfrm>
            <a:off x="9787373" y="4325301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9FC87AD-2C3E-7E44-A355-7D709F3919DD}"/>
              </a:ext>
            </a:extLst>
          </p:cNvPr>
          <p:cNvGrpSpPr/>
          <p:nvPr/>
        </p:nvGrpSpPr>
        <p:grpSpPr>
          <a:xfrm>
            <a:off x="6502335" y="3840543"/>
            <a:ext cx="3575530" cy="1634490"/>
            <a:chOff x="6502335" y="3840543"/>
            <a:chExt cx="3575530" cy="16344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529479D-2621-F54B-BB35-ABDE5231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1838" y="3840543"/>
              <a:ext cx="1292689" cy="969517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051B08-644E-7B4E-A600-5FFAAEC50296}"/>
                </a:ext>
              </a:extLst>
            </p:cNvPr>
            <p:cNvCxnSpPr>
              <a:cxnSpLocks/>
            </p:cNvCxnSpPr>
            <p:nvPr/>
          </p:nvCxnSpPr>
          <p:spPr>
            <a:xfrm>
              <a:off x="6502335" y="4300848"/>
              <a:ext cx="988656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D1EF63-6A63-D248-A9A5-FE1B8175D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745" y="3874556"/>
              <a:ext cx="1081120" cy="426292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D9284B-3669-8847-8679-F0C3B2CC103F}"/>
                </a:ext>
              </a:extLst>
            </p:cNvPr>
            <p:cNvSpPr txBox="1"/>
            <p:nvPr/>
          </p:nvSpPr>
          <p:spPr>
            <a:xfrm>
              <a:off x="7582313" y="4828702"/>
              <a:ext cx="139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Pico Robot</a:t>
              </a:r>
            </a:p>
            <a:p>
              <a:pPr algn="ctr"/>
              <a:r>
                <a:rPr lang="en-US" dirty="0"/>
                <a:t>MicroPython</a:t>
              </a: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F6E51E7A-624D-1641-8A41-9CCBDBF7E807}"/>
              </a:ext>
            </a:extLst>
          </p:cNvPr>
          <p:cNvSpPr txBox="1"/>
          <p:nvPr/>
        </p:nvSpPr>
        <p:spPr>
          <a:xfrm>
            <a:off x="9345266" y="262480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15D9EA69-C34D-1E4A-8B35-30EF12FC17CC}"/>
              </a:ext>
            </a:extLst>
          </p:cNvPr>
          <p:cNvSpPr txBox="1"/>
          <p:nvPr/>
        </p:nvSpPr>
        <p:spPr>
          <a:xfrm>
            <a:off x="6184780" y="325739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200x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42EDFD53-0B36-214E-9B58-0F5835AAC403}"/>
              </a:ext>
            </a:extLst>
          </p:cNvPr>
          <p:cNvSpPr txBox="1"/>
          <p:nvPr/>
        </p:nvSpPr>
        <p:spPr>
          <a:xfrm>
            <a:off x="359838" y="4305766"/>
            <a:ext cx="1364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  <a:p>
            <a:r>
              <a:rPr lang="en-US" dirty="0"/>
              <a:t>Mobile Apps</a:t>
            </a:r>
          </a:p>
          <a:p>
            <a:r>
              <a:rPr lang="en-US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32496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39A-66EA-4F41-8A06-BCCB67C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Racing League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D81E-1A9D-A442-B257-E0BA330F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016" y="1699409"/>
            <a:ext cx="5918784" cy="455285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“High touch” hands-on learning for single-day events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Mentors work directly with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Background checks (free) for all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more than </a:t>
            </a:r>
            <a:r>
              <a:rPr lang="en-US" sz="2000" b="1" dirty="0"/>
              <a:t>three</a:t>
            </a:r>
            <a:r>
              <a:rPr lang="en-US" sz="2000" dirty="0"/>
              <a:t> students per mentor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fees – leverage STEM grants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Concept cards are used to decompose complex learning into components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Easy to integrate into local CoderDojo programs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 content is licensed for noncommercial reuse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Focus on low-cost but </a:t>
            </a:r>
            <a:r>
              <a:rPr lang="en-US" sz="2000" b="1" dirty="0">
                <a:solidFill>
                  <a:srgbClr val="E87722"/>
                </a:solidFill>
              </a:rPr>
              <a:t>fun</a:t>
            </a:r>
            <a:r>
              <a:rPr lang="en-US" sz="2000" dirty="0"/>
              <a:t> events!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CB9A-880F-2C4D-930A-B3FECE7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B10B36-64C0-0F4F-B3C6-4AB8510A231A}"/>
              </a:ext>
            </a:extLst>
          </p:cNvPr>
          <p:cNvGrpSpPr/>
          <p:nvPr/>
        </p:nvGrpSpPr>
        <p:grpSpPr>
          <a:xfrm>
            <a:off x="355031" y="1808489"/>
            <a:ext cx="5150108" cy="3786498"/>
            <a:chOff x="991270" y="1624106"/>
            <a:chExt cx="8164686" cy="5102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903664-2EF6-8842-9826-ED3879BD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270" y="1993438"/>
              <a:ext cx="4483100" cy="39919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933F77-5040-334F-9DD0-026B87630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5024" y="2519992"/>
              <a:ext cx="1034420" cy="204319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68D1E-0E56-A748-8E5D-AEBBBC49546D}"/>
                </a:ext>
              </a:extLst>
            </p:cNvPr>
            <p:cNvSpPr txBox="1"/>
            <p:nvPr/>
          </p:nvSpPr>
          <p:spPr>
            <a:xfrm>
              <a:off x="5506819" y="2218709"/>
              <a:ext cx="2297953" cy="497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 ($25)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E4E1F9-4CFE-1443-87DC-146B3C2F2A99}"/>
                </a:ext>
              </a:extLst>
            </p:cNvPr>
            <p:cNvSpPr txBox="1"/>
            <p:nvPr/>
          </p:nvSpPr>
          <p:spPr>
            <a:xfrm>
              <a:off x="5098806" y="2949581"/>
              <a:ext cx="3288251" cy="497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 4 ($60)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0E3933-E762-114C-8E7A-52C168293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108" y="3171377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0733A-DBCE-424B-AC66-0A62E0B78F28}"/>
                </a:ext>
              </a:extLst>
            </p:cNvPr>
            <p:cNvSpPr txBox="1"/>
            <p:nvPr/>
          </p:nvSpPr>
          <p:spPr>
            <a:xfrm>
              <a:off x="3182132" y="1624106"/>
              <a:ext cx="256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printed roll cage ($50)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100985-73BC-8241-B811-329820B9DB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5335" y="2002144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91920-8F5C-CC40-96C3-897DC09D15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548" y="4812259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4CF0E2-3749-5B41-B30B-1E1E8AFCDC7B}"/>
                </a:ext>
              </a:extLst>
            </p:cNvPr>
            <p:cNvSpPr txBox="1"/>
            <p:nvPr/>
          </p:nvSpPr>
          <p:spPr>
            <a:xfrm>
              <a:off x="5364067" y="4784145"/>
              <a:ext cx="2461506" cy="87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RC Car Chassis</a:t>
              </a:r>
            </a:p>
            <a:p>
              <a:r>
                <a:rPr lang="en-US" dirty="0"/>
                <a:t>($100-$200)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DD0AD-B7CB-954A-956F-B53CA0F1DAA2}"/>
                </a:ext>
              </a:extLst>
            </p:cNvPr>
            <p:cNvSpPr txBox="1"/>
            <p:nvPr/>
          </p:nvSpPr>
          <p:spPr>
            <a:xfrm>
              <a:off x="4329905" y="6229280"/>
              <a:ext cx="4826051" cy="49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Total Cost</a:t>
              </a:r>
              <a:r>
                <a:rPr lang="en-US" dirty="0"/>
                <a:t>: $250 to $400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2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6CD3-BBB6-7843-B86E-977DB34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71" y="83495"/>
            <a:ext cx="10515600" cy="562525"/>
          </a:xfrm>
        </p:spPr>
        <p:txBody>
          <a:bodyPr/>
          <a:lstStyle/>
          <a:p>
            <a:r>
              <a:rPr lang="en-US" dirty="0"/>
              <a:t>Introduction to Python Journey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4E054-CC9A-5548-A63D-62DD51E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Beginning Python Journey Map">
            <a:extLst>
              <a:ext uri="{FF2B5EF4-FFF2-40B4-BE49-F238E27FC236}">
                <a16:creationId xmlns:a16="http://schemas.microsoft.com/office/drawing/2014/main" id="{C9535A22-481E-1D4F-AC9F-684D1A3F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474" y="1235858"/>
            <a:ext cx="9298193" cy="49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2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1580" y="3682975"/>
            <a:ext cx="488774" cy="7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2383306" y="1719738"/>
            <a:ext cx="4996123" cy="1068004"/>
          </a:xfrm>
          <a:custGeom>
            <a:avLst/>
            <a:gdLst/>
            <a:ahLst/>
            <a:cxnLst/>
            <a:rect l="l" t="t" r="r" b="b"/>
            <a:pathLst>
              <a:path w="4392196" h="1068004" extrusionOk="0">
                <a:moveTo>
                  <a:pt x="0" y="681736"/>
                </a:moveTo>
                <a:cubicBezTo>
                  <a:pt x="115195" y="169892"/>
                  <a:pt x="1587686" y="-50868"/>
                  <a:pt x="2095046" y="9794"/>
                </a:cubicBezTo>
                <a:cubicBezTo>
                  <a:pt x="2602407" y="70456"/>
                  <a:pt x="2661305" y="928043"/>
                  <a:pt x="3044163" y="1045705"/>
                </a:cubicBezTo>
                <a:cubicBezTo>
                  <a:pt x="3427021" y="1163367"/>
                  <a:pt x="4167524" y="780183"/>
                  <a:pt x="4392196" y="715767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9219" y="152305"/>
            <a:ext cx="10515600" cy="562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" sz="4000" dirty="0"/>
              <a:t>AI Racing League Concept Cards</a:t>
            </a:r>
            <a:endParaRPr dirty="0"/>
          </a:p>
        </p:txBody>
      </p:sp>
      <p:sp>
        <p:nvSpPr>
          <p:cNvPr id="176" name="Google Shape;176;p30"/>
          <p:cNvSpPr/>
          <p:nvPr/>
        </p:nvSpPr>
        <p:spPr>
          <a:xfrm>
            <a:off x="2440763" y="1702196"/>
            <a:ext cx="4935675" cy="1103089"/>
          </a:xfrm>
          <a:custGeom>
            <a:avLst/>
            <a:gdLst/>
            <a:ahLst/>
            <a:cxnLst/>
            <a:rect l="l" t="t" r="r" b="b"/>
            <a:pathLst>
              <a:path w="4416711" h="1103089" extrusionOk="0">
                <a:moveTo>
                  <a:pt x="0" y="642297"/>
                </a:moveTo>
                <a:cubicBezTo>
                  <a:pt x="98728" y="112165"/>
                  <a:pt x="1574216" y="-56778"/>
                  <a:pt x="2085662" y="16075"/>
                </a:cubicBezTo>
                <a:cubicBezTo>
                  <a:pt x="2597108" y="88928"/>
                  <a:pt x="2680170" y="957184"/>
                  <a:pt x="3068678" y="1079418"/>
                </a:cubicBezTo>
                <a:cubicBezTo>
                  <a:pt x="3457186" y="1201652"/>
                  <a:pt x="4192039" y="813896"/>
                  <a:pt x="4416711" y="74948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7597079" y="3027657"/>
            <a:ext cx="1925606" cy="1851330"/>
          </a:xfrm>
          <a:custGeom>
            <a:avLst/>
            <a:gdLst/>
            <a:ahLst/>
            <a:cxnLst/>
            <a:rect l="l" t="t" r="r" b="b"/>
            <a:pathLst>
              <a:path w="1874069" h="1851330" extrusionOk="0">
                <a:moveTo>
                  <a:pt x="237426" y="0"/>
                </a:moveTo>
                <a:cubicBezTo>
                  <a:pt x="108121" y="358533"/>
                  <a:pt x="-125020" y="613795"/>
                  <a:pt x="82929" y="791946"/>
                </a:cubicBezTo>
                <a:cubicBezTo>
                  <a:pt x="290878" y="970097"/>
                  <a:pt x="1186597" y="892341"/>
                  <a:pt x="1485120" y="1068905"/>
                </a:cubicBezTo>
                <a:cubicBezTo>
                  <a:pt x="1783643" y="1245469"/>
                  <a:pt x="1787131" y="1595235"/>
                  <a:pt x="1874069" y="1851330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7628827" y="3011359"/>
            <a:ext cx="1906324" cy="2029591"/>
          </a:xfrm>
          <a:custGeom>
            <a:avLst/>
            <a:gdLst/>
            <a:ahLst/>
            <a:cxnLst/>
            <a:rect l="l" t="t" r="r" b="b"/>
            <a:pathLst>
              <a:path w="1855303" h="2029591" extrusionOk="0">
                <a:moveTo>
                  <a:pt x="266226" y="0"/>
                </a:moveTo>
                <a:cubicBezTo>
                  <a:pt x="-20095" y="402556"/>
                  <a:pt x="-65627" y="663286"/>
                  <a:pt x="82530" y="842191"/>
                </a:cubicBezTo>
                <a:cubicBezTo>
                  <a:pt x="230687" y="1021096"/>
                  <a:pt x="1126911" y="875530"/>
                  <a:pt x="1422373" y="1073430"/>
                </a:cubicBezTo>
                <a:cubicBezTo>
                  <a:pt x="1717835" y="1271330"/>
                  <a:pt x="1768365" y="1660374"/>
                  <a:pt x="1855303" y="2029591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8924106" y="4786372"/>
            <a:ext cx="1197204" cy="1517715"/>
            <a:chOff x="6345047" y="4691185"/>
            <a:chExt cx="1197204" cy="1517715"/>
          </a:xfrm>
        </p:grpSpPr>
        <p:sp>
          <p:nvSpPr>
            <p:cNvPr id="180" name="Google Shape;180;p30"/>
            <p:cNvSpPr/>
            <p:nvPr/>
          </p:nvSpPr>
          <p:spPr>
            <a:xfrm>
              <a:off x="6345047" y="4691185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6431459" y="4779954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0"/>
            <p:cNvSpPr txBox="1"/>
            <p:nvPr/>
          </p:nvSpPr>
          <p:spPr>
            <a:xfrm>
              <a:off x="6513468" y="5100561"/>
              <a:ext cx="860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Finishing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3" name="Google Shape;183;p30"/>
          <p:cNvGrpSpPr/>
          <p:nvPr/>
        </p:nvGrpSpPr>
        <p:grpSpPr>
          <a:xfrm>
            <a:off x="7274560" y="1631289"/>
            <a:ext cx="1197204" cy="1517715"/>
            <a:chOff x="6110140" y="1675030"/>
            <a:chExt cx="1197204" cy="1517715"/>
          </a:xfrm>
        </p:grpSpPr>
        <p:sp>
          <p:nvSpPr>
            <p:cNvPr id="184" name="Google Shape;184;p30"/>
            <p:cNvSpPr/>
            <p:nvPr/>
          </p:nvSpPr>
          <p:spPr>
            <a:xfrm>
              <a:off x="6110140" y="167503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6196552" y="1763799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0"/>
            <p:cNvSpPr txBox="1"/>
            <p:nvPr/>
          </p:nvSpPr>
          <p:spPr>
            <a:xfrm>
              <a:off x="6140703" y="2084406"/>
              <a:ext cx="11360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Intermediate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7" name="Google Shape;187;p30"/>
          <p:cNvGrpSpPr/>
          <p:nvPr/>
        </p:nvGrpSpPr>
        <p:grpSpPr>
          <a:xfrm>
            <a:off x="1846940" y="2323152"/>
            <a:ext cx="1197204" cy="1517715"/>
            <a:chOff x="499621" y="1659370"/>
            <a:chExt cx="1197204" cy="1517715"/>
          </a:xfrm>
        </p:grpSpPr>
        <p:sp>
          <p:nvSpPr>
            <p:cNvPr id="188" name="Google Shape;188;p30"/>
            <p:cNvSpPr/>
            <p:nvPr/>
          </p:nvSpPr>
          <p:spPr>
            <a:xfrm>
              <a:off x="499621" y="165937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79011" y="1719858"/>
              <a:ext cx="1038424" cy="134606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0"/>
            <p:cNvSpPr txBox="1"/>
            <p:nvPr/>
          </p:nvSpPr>
          <p:spPr>
            <a:xfrm>
              <a:off x="571989" y="2068746"/>
              <a:ext cx="10524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Starting</a:t>
              </a:r>
              <a:b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sp>
        <p:nvSpPr>
          <p:cNvPr id="191" name="Google Shape;191;p30"/>
          <p:cNvSpPr txBox="1"/>
          <p:nvPr/>
        </p:nvSpPr>
        <p:spPr>
          <a:xfrm>
            <a:off x="1344706" y="4167812"/>
            <a:ext cx="6407302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double-sided laminated card per concept. Activities and suggested questions on the front.  Answers on the back.</a:t>
            </a:r>
            <a:endParaRPr dirty="0"/>
          </a:p>
          <a:p>
            <a:pPr marL="342900" indent="-342900">
              <a:buClr>
                <a:srgbClr val="00B05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Starting Concepts (green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no dependencies on other concepts.  They should be attempted first.</a:t>
            </a:r>
            <a:endParaRPr dirty="0"/>
          </a:p>
          <a:p>
            <a:pPr marL="342900" indent="-342900"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Intermediate Concepts (blue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for students that have completed most of the starting concepts or are already familiar with the topic.</a:t>
            </a:r>
            <a:endParaRPr dirty="0"/>
          </a:p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Finishing Concepts (black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attempted after the intermediate concepts are mastered.</a:t>
            </a:r>
            <a:endParaRPr dirty="0"/>
          </a:p>
        </p:txBody>
      </p:sp>
      <p:grpSp>
        <p:nvGrpSpPr>
          <p:cNvPr id="192" name="Google Shape;192;p30"/>
          <p:cNvGrpSpPr/>
          <p:nvPr/>
        </p:nvGrpSpPr>
        <p:grpSpPr>
          <a:xfrm rot="1520869">
            <a:off x="2173874" y="1720227"/>
            <a:ext cx="1269964" cy="602327"/>
            <a:chOff x="310691" y="1085164"/>
            <a:chExt cx="1270000" cy="602344"/>
          </a:xfrm>
        </p:grpSpPr>
        <p:pic>
          <p:nvPicPr>
            <p:cNvPr id="193" name="Google Shape;19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691" y="1085164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30"/>
            <p:cNvCxnSpPr/>
            <p:nvPr/>
          </p:nvCxnSpPr>
          <p:spPr>
            <a:xfrm>
              <a:off x="310691" y="1095422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30"/>
            <p:cNvCxnSpPr/>
            <p:nvPr/>
          </p:nvCxnSpPr>
          <p:spPr>
            <a:xfrm>
              <a:off x="1580691" y="1085164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30"/>
          <p:cNvSpPr txBox="1"/>
          <p:nvPr/>
        </p:nvSpPr>
        <p:spPr>
          <a:xfrm>
            <a:off x="2666005" y="1302900"/>
            <a:ext cx="7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dirty="0"/>
          </a:p>
        </p:txBody>
      </p:sp>
      <p:sp>
        <p:nvSpPr>
          <p:cNvPr id="197" name="Google Shape;197;p30"/>
          <p:cNvSpPr txBox="1"/>
          <p:nvPr/>
        </p:nvSpPr>
        <p:spPr>
          <a:xfrm>
            <a:off x="3653328" y="120974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5271537" y="1557835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5727019" y="2083857"/>
            <a:ext cx="129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7951100" y="331016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9383932" y="3268360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Finish!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7875183" y="427719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 Model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60FDA-B47B-C444-94BC-306CF4C2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7</a:t>
            </a:fld>
            <a:endParaRPr lang="en-US"/>
          </a:p>
        </p:txBody>
      </p:sp>
      <p:sp>
        <p:nvSpPr>
          <p:cNvPr id="33" name="Google Shape;200;p30">
            <a:extLst>
              <a:ext uri="{FF2B5EF4-FFF2-40B4-BE49-F238E27FC236}">
                <a16:creationId xmlns:a16="http://schemas.microsoft.com/office/drawing/2014/main" id="{5BCFAA37-DE81-0840-8F09-A98937594B22}"/>
              </a:ext>
            </a:extLst>
          </p:cNvPr>
          <p:cNvSpPr txBox="1"/>
          <p:nvPr/>
        </p:nvSpPr>
        <p:spPr>
          <a:xfrm>
            <a:off x="6245176" y="300838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 dirty="0"/>
          </a:p>
        </p:txBody>
      </p:sp>
      <p:sp>
        <p:nvSpPr>
          <p:cNvPr id="34" name="Google Shape;197;p30">
            <a:extLst>
              <a:ext uri="{FF2B5EF4-FFF2-40B4-BE49-F238E27FC236}">
                <a16:creationId xmlns:a16="http://schemas.microsoft.com/office/drawing/2014/main" id="{5C3609B0-D28D-8D4B-937D-9CBD555EE316}"/>
              </a:ext>
            </a:extLst>
          </p:cNvPr>
          <p:cNvSpPr txBox="1"/>
          <p:nvPr/>
        </p:nvSpPr>
        <p:spPr>
          <a:xfrm>
            <a:off x="4619328" y="1222198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35" name="Google Shape;197;p30">
            <a:extLst>
              <a:ext uri="{FF2B5EF4-FFF2-40B4-BE49-F238E27FC236}">
                <a16:creationId xmlns:a16="http://schemas.microsoft.com/office/drawing/2014/main" id="{31DE2980-11BB-4F41-A6F1-4C08455BEBDF}"/>
              </a:ext>
            </a:extLst>
          </p:cNvPr>
          <p:cNvSpPr txBox="1"/>
          <p:nvPr/>
        </p:nvSpPr>
        <p:spPr>
          <a:xfrm>
            <a:off x="6542719" y="370899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7C84-89F3-3044-A0D1-6DF1EDD5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Robotics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F3EC0-1826-7C48-80F8-E39610954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46" y="1624106"/>
            <a:ext cx="3757653" cy="4552857"/>
          </a:xfrm>
        </p:spPr>
        <p:txBody>
          <a:bodyPr/>
          <a:lstStyle/>
          <a:p>
            <a:r>
              <a:rPr lang="en-US" dirty="0"/>
              <a:t>Design robots to make it easy to </a:t>
            </a:r>
            <a:r>
              <a:rPr lang="en-US" b="1" dirty="0"/>
              <a:t>upgrade</a:t>
            </a:r>
            <a:r>
              <a:rPr lang="en-US" dirty="0"/>
              <a:t> your robot</a:t>
            </a:r>
          </a:p>
          <a:p>
            <a:r>
              <a:rPr lang="en-US" dirty="0"/>
              <a:t>Easy to upgrade your: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Software</a:t>
            </a:r>
          </a:p>
          <a:p>
            <a:r>
              <a:rPr lang="en-US" dirty="0"/>
              <a:t>Teachers have the “right to repair”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1327-EAB9-5347-B21F-F8926BFE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5F60B-8846-6A4D-9EE1-A40A53160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55" y="1034453"/>
            <a:ext cx="7095863" cy="532189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E9A19CB-50DA-1C4C-A88C-5A155A490B1E}"/>
              </a:ext>
            </a:extLst>
          </p:cNvPr>
          <p:cNvSpPr/>
          <p:nvPr/>
        </p:nvSpPr>
        <p:spPr>
          <a:xfrm rot="20360687">
            <a:off x="3592158" y="2400109"/>
            <a:ext cx="613186" cy="13149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5223-4E64-9746-8AB1-35359F62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Training is the Key!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F614A-7367-CA4D-A891-DBCD2379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E8D90-4234-BE48-83EB-6044F45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963" y="1162485"/>
            <a:ext cx="7778711" cy="234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B781-47E6-BB4D-A0BA-2D3531C506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5" y="1162485"/>
            <a:ext cx="3220721" cy="226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5CB10-DE29-4A46-AD35-B7DB084BB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3" y="3622064"/>
            <a:ext cx="3179001" cy="262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27DE5-E282-7B46-8F22-BC5D6C1545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9"/>
          <a:stretch/>
        </p:blipFill>
        <p:spPr>
          <a:xfrm>
            <a:off x="409325" y="3562700"/>
            <a:ext cx="7971336" cy="21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17686</TotalTime>
  <Words>626</Words>
  <Application>Microsoft Macintosh PowerPoint</Application>
  <PresentationFormat>Widescreen</PresentationFormat>
  <Paragraphs>126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About Code Savvy</vt:lpstr>
      <vt:lpstr>What is the AI Racing League?</vt:lpstr>
      <vt:lpstr>CodeDojo TC Curriculum (Fall 2021)</vt:lpstr>
      <vt:lpstr>The AI Racing League Methodology</vt:lpstr>
      <vt:lpstr>Introduction to Python Journey Map</vt:lpstr>
      <vt:lpstr>AI Racing League Concept Cards</vt:lpstr>
      <vt:lpstr>Sustainable Robotics</vt:lpstr>
      <vt:lpstr>Mentor Training is the Key!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McCreary, Dan G</cp:lastModifiedBy>
  <cp:revision>81</cp:revision>
  <dcterms:created xsi:type="dcterms:W3CDTF">2019-12-02T13:54:13Z</dcterms:created>
  <dcterms:modified xsi:type="dcterms:W3CDTF">2021-04-14T17:56:25Z</dcterms:modified>
</cp:coreProperties>
</file>